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6" r:id="rId2"/>
    <p:sldId id="317" r:id="rId3"/>
    <p:sldId id="349" r:id="rId4"/>
    <p:sldId id="327" r:id="rId5"/>
    <p:sldId id="340" r:id="rId6"/>
    <p:sldId id="341" r:id="rId7"/>
    <p:sldId id="342" r:id="rId8"/>
    <p:sldId id="287" r:id="rId9"/>
    <p:sldId id="345" r:id="rId10"/>
    <p:sldId id="346" r:id="rId11"/>
    <p:sldId id="331" r:id="rId12"/>
    <p:sldId id="332" r:id="rId13"/>
    <p:sldId id="288" r:id="rId14"/>
    <p:sldId id="339" r:id="rId15"/>
    <p:sldId id="31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FE7F1-D5D4-4680-9E89-B85CB645A7CF}" type="datetimeFigureOut">
              <a:rPr lang="en-GB" smtClean="0"/>
              <a:t>20/03/2026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97566-5FB6-43A7-9FF4-6F35B8DF08B0}" type="slidenum">
              <a:rPr lang="en-GB" smtClean="0"/>
              <a:t>‹#›</a:t>
            </a:fld>
            <a:endParaRPr lang="en-GB"/>
          </a:p>
        </p:txBody>
      </p:sp>
    </p:spTree>
    <p:extLst>
      <p:ext uri="{BB962C8B-B14F-4D97-AF65-F5344CB8AC3E}">
        <p14:creationId xmlns:p14="http://schemas.microsoft.com/office/powerpoint/2010/main" val="190236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28E2CC-5037-4A3C-9F86-948F89105CDD}" type="slidenum">
              <a:rPr lang="en-GB" smtClean="0"/>
              <a:t>2</a:t>
            </a:fld>
            <a:endParaRPr lang="en-GB"/>
          </a:p>
        </p:txBody>
      </p:sp>
    </p:spTree>
    <p:extLst>
      <p:ext uri="{BB962C8B-B14F-4D97-AF65-F5344CB8AC3E}">
        <p14:creationId xmlns:p14="http://schemas.microsoft.com/office/powerpoint/2010/main" val="178655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28E2CC-5037-4A3C-9F86-948F89105CDD}" type="slidenum">
              <a:rPr lang="en-GB" smtClean="0"/>
              <a:t>14</a:t>
            </a:fld>
            <a:endParaRPr lang="en-GB"/>
          </a:p>
        </p:txBody>
      </p:sp>
    </p:spTree>
    <p:extLst>
      <p:ext uri="{BB962C8B-B14F-4D97-AF65-F5344CB8AC3E}">
        <p14:creationId xmlns:p14="http://schemas.microsoft.com/office/powerpoint/2010/main" val="172146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B761-7E5A-BA92-BA2F-3821DC407A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FE8465-26BF-A0CC-4E9F-B4D38845E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0942A9-E8DD-E766-2A18-F36884E5C113}"/>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5" name="Footer Placeholder 4">
            <a:extLst>
              <a:ext uri="{FF2B5EF4-FFF2-40B4-BE49-F238E27FC236}">
                <a16:creationId xmlns:a16="http://schemas.microsoft.com/office/drawing/2014/main" id="{243288AE-927F-DB8E-5AFC-ACDF7466C4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45254-4A8F-7549-250D-7D11A198589D}"/>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378572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0DE4-6115-B6D2-50FB-946D3CA0BA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0E99EC-BF0F-144A-3EA7-191E131B3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793558-6934-7DB0-453D-3F10D02BF200}"/>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5" name="Footer Placeholder 4">
            <a:extLst>
              <a:ext uri="{FF2B5EF4-FFF2-40B4-BE49-F238E27FC236}">
                <a16:creationId xmlns:a16="http://schemas.microsoft.com/office/drawing/2014/main" id="{601C4A4E-ABC7-1E21-CD61-F93303142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08E9-9925-51A2-854D-BBECE03874FF}"/>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357840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93DECE-20F3-3A70-A24B-89669DA2C0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68C233-59F4-745A-8080-919B36B1A5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C87A9C-A4E4-2569-E5DA-92260363E0DE}"/>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5" name="Footer Placeholder 4">
            <a:extLst>
              <a:ext uri="{FF2B5EF4-FFF2-40B4-BE49-F238E27FC236}">
                <a16:creationId xmlns:a16="http://schemas.microsoft.com/office/drawing/2014/main" id="{965E9EDF-C567-4DDA-165C-072550319D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AE72A9-C576-96C5-3C15-527F5C4E4CA7}"/>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401590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59057-BDAE-3A4C-85D0-05EDE5DAA53D}"/>
              </a:ext>
            </a:extLst>
          </p:cNvPr>
          <p:cNvSpPr/>
          <p:nvPr userDrawn="1"/>
        </p:nvSpPr>
        <p:spPr>
          <a:xfrm>
            <a:off x="0" y="6234546"/>
            <a:ext cx="12192000" cy="623455"/>
          </a:xfrm>
          <a:prstGeom prst="rect">
            <a:avLst/>
          </a:prstGeom>
          <a:solidFill>
            <a:srgbClr val="0569B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400"/>
          </a:p>
        </p:txBody>
      </p:sp>
      <p:pic>
        <p:nvPicPr>
          <p:cNvPr id="3" name="Picture 2" descr="Logo&#10;&#10;Description automatically generated">
            <a:extLst>
              <a:ext uri="{FF2B5EF4-FFF2-40B4-BE49-F238E27FC236}">
                <a16:creationId xmlns:a16="http://schemas.microsoft.com/office/drawing/2014/main" id="{183C346B-A32C-CC4D-B0B9-8023C40589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99661" y="6288925"/>
            <a:ext cx="1592327" cy="514691"/>
          </a:xfrm>
          <a:prstGeom prst="rect">
            <a:avLst/>
          </a:prstGeom>
        </p:spPr>
      </p:pic>
    </p:spTree>
    <p:extLst>
      <p:ext uri="{BB962C8B-B14F-4D97-AF65-F5344CB8AC3E}">
        <p14:creationId xmlns:p14="http://schemas.microsoft.com/office/powerpoint/2010/main" val="2405745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6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90467" y="276334"/>
            <a:ext cx="11360800" cy="579701"/>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415600" y="985737"/>
            <a:ext cx="11360800" cy="5106097"/>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Nunito"/>
              <a:buChar char="●"/>
              <a:defRPr sz="2133">
                <a:solidFill>
                  <a:schemeClr val="tx1"/>
                </a:solidFill>
                <a:latin typeface="+mn-lt"/>
                <a:ea typeface="Nunito"/>
                <a:cs typeface="Nunito"/>
                <a:sym typeface="Nunito"/>
              </a:defRPr>
            </a:lvl1pPr>
            <a:lvl2pPr marL="1219170" lvl="1" indent="-423323" rtl="0">
              <a:spcBef>
                <a:spcPts val="2133"/>
              </a:spcBef>
              <a:spcAft>
                <a:spcPts val="0"/>
              </a:spcAft>
              <a:buSzPts val="1400"/>
              <a:buFont typeface="Nunito"/>
              <a:buChar char="○"/>
              <a:defRPr>
                <a:latin typeface="Nunito"/>
                <a:ea typeface="Nunito"/>
                <a:cs typeface="Nunito"/>
                <a:sym typeface="Nunito"/>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Font typeface="Nunito"/>
              <a:buChar char="●"/>
              <a:defRPr>
                <a:latin typeface="Nunito"/>
                <a:ea typeface="Nunito"/>
                <a:cs typeface="Nunito"/>
                <a:sym typeface="Nunito"/>
              </a:defRPr>
            </a:lvl4pPr>
            <a:lvl5pPr marL="3047924" lvl="4" indent="-423323" rtl="0">
              <a:spcBef>
                <a:spcPts val="2133"/>
              </a:spcBef>
              <a:spcAft>
                <a:spcPts val="0"/>
              </a:spcAft>
              <a:buSzPts val="1400"/>
              <a:buFont typeface="Nunito"/>
              <a:buChar char="○"/>
              <a:defRPr>
                <a:latin typeface="Nunito"/>
                <a:ea typeface="Nunito"/>
                <a:cs typeface="Nunito"/>
                <a:sym typeface="Nunito"/>
              </a:defRPr>
            </a:lvl5pPr>
            <a:lvl6pPr marL="3657509" lvl="5" indent="-423323" rtl="0">
              <a:spcBef>
                <a:spcPts val="2133"/>
              </a:spcBef>
              <a:spcAft>
                <a:spcPts val="0"/>
              </a:spcAft>
              <a:buSzPts val="1400"/>
              <a:buFont typeface="Nunito"/>
              <a:buChar char="■"/>
              <a:defRPr>
                <a:latin typeface="Nunito"/>
                <a:ea typeface="Nunito"/>
                <a:cs typeface="Nunito"/>
                <a:sym typeface="Nunito"/>
              </a:defRPr>
            </a:lvl6pPr>
            <a:lvl7pPr marL="4267093" lvl="6" indent="-423323" rtl="0">
              <a:spcBef>
                <a:spcPts val="2133"/>
              </a:spcBef>
              <a:spcAft>
                <a:spcPts val="0"/>
              </a:spcAft>
              <a:buSzPts val="1400"/>
              <a:buFont typeface="Nunito"/>
              <a:buChar char="●"/>
              <a:defRPr>
                <a:latin typeface="Nunito"/>
                <a:ea typeface="Nunito"/>
                <a:cs typeface="Nunito"/>
                <a:sym typeface="Nunito"/>
              </a:defRPr>
            </a:lvl7pPr>
            <a:lvl8pPr marL="4876678" lvl="7" indent="-423323" rtl="0">
              <a:spcBef>
                <a:spcPts val="2133"/>
              </a:spcBef>
              <a:spcAft>
                <a:spcPts val="0"/>
              </a:spcAft>
              <a:buSzPts val="1400"/>
              <a:buFont typeface="Nunito"/>
              <a:buChar char="○"/>
              <a:defRPr>
                <a:latin typeface="Nunito"/>
                <a:ea typeface="Nunito"/>
                <a:cs typeface="Nunito"/>
                <a:sym typeface="Nunito"/>
              </a:defRPr>
            </a:lvl8pPr>
            <a:lvl9pPr marL="5486263" lvl="8" indent="-423323" rtl="0">
              <a:spcBef>
                <a:spcPts val="2133"/>
              </a:spcBef>
              <a:spcAft>
                <a:spcPts val="2133"/>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1" y="5932400"/>
            <a:ext cx="2159116" cy="925600"/>
          </a:xfrm>
          <a:prstGeom prst="rect">
            <a:avLst/>
          </a:prstGeom>
          <a:noFill/>
          <a:ln>
            <a:noFill/>
          </a:ln>
        </p:spPr>
      </p:pic>
    </p:spTree>
    <p:extLst>
      <p:ext uri="{BB962C8B-B14F-4D97-AF65-F5344CB8AC3E}">
        <p14:creationId xmlns:p14="http://schemas.microsoft.com/office/powerpoint/2010/main" val="171121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011A-C03A-C4CC-EC12-216B448701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7C13DB-FA9D-FAE6-20DB-D441815F1C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1DAA6-C0D3-EF7D-513B-844560765693}"/>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5" name="Footer Placeholder 4">
            <a:extLst>
              <a:ext uri="{FF2B5EF4-FFF2-40B4-BE49-F238E27FC236}">
                <a16:creationId xmlns:a16="http://schemas.microsoft.com/office/drawing/2014/main" id="{E6F76C42-EA4C-0150-A631-915D1DC5D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F7E5C9-E42A-2E2C-3D71-B150F47DE4B5}"/>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121043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5571-B1F9-FF56-D200-5B451704AB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18DD05-530A-F700-F9FD-2F0C78BF8F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FF964-5334-8003-8327-D8D9256F9264}"/>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5" name="Footer Placeholder 4">
            <a:extLst>
              <a:ext uri="{FF2B5EF4-FFF2-40B4-BE49-F238E27FC236}">
                <a16:creationId xmlns:a16="http://schemas.microsoft.com/office/drawing/2014/main" id="{EB5962BB-10C2-83F1-2379-72B474A84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9B2F3-3737-12B2-88D4-584BD318A6A5}"/>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129378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ABD4-213E-1FC9-CAD3-23779F3679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C550D3-91C1-8133-C34B-CDF710D68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1C40F8-635B-C338-9FEE-0A5DE080C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FC852D-54DE-FF8F-7BCB-89C032FF1357}"/>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6" name="Footer Placeholder 5">
            <a:extLst>
              <a:ext uri="{FF2B5EF4-FFF2-40B4-BE49-F238E27FC236}">
                <a16:creationId xmlns:a16="http://schemas.microsoft.com/office/drawing/2014/main" id="{516F7A3E-A42D-7C72-8557-7DF68B933C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EAA490-0E7D-740B-9773-2FBDA1D66270}"/>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42107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85D3-916A-6510-14AE-2BF894C7C4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B441C4-394B-D19B-DE93-1B344EEAF0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CB04E-1B24-1AC8-6864-AEB2D18942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8FF2F8-A2AD-8066-0518-98D3200CA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2B9BC1-61A5-7D79-7AFC-02F930011C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48F71D-C930-220B-EBB1-814E56576853}"/>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8" name="Footer Placeholder 7">
            <a:extLst>
              <a:ext uri="{FF2B5EF4-FFF2-40B4-BE49-F238E27FC236}">
                <a16:creationId xmlns:a16="http://schemas.microsoft.com/office/drawing/2014/main" id="{9CF26D5C-5FCC-9A08-4983-51908C3F36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B3A0D9-CE74-F990-3BFE-C914E516EFF1}"/>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353571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7233-8AC1-6E46-8070-390D9FD466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884EF9-2227-06D6-390F-5751CAB86450}"/>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4" name="Footer Placeholder 3">
            <a:extLst>
              <a:ext uri="{FF2B5EF4-FFF2-40B4-BE49-F238E27FC236}">
                <a16:creationId xmlns:a16="http://schemas.microsoft.com/office/drawing/2014/main" id="{6CE330D1-D40F-C013-605B-DC4833E620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BB4AA9-A5AF-1615-2350-230D9BD51152}"/>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310226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3B42A-D8F9-A666-5DC5-D6A1FB3CEFFF}"/>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3" name="Footer Placeholder 2">
            <a:extLst>
              <a:ext uri="{FF2B5EF4-FFF2-40B4-BE49-F238E27FC236}">
                <a16:creationId xmlns:a16="http://schemas.microsoft.com/office/drawing/2014/main" id="{0B58228F-D35B-A749-21ED-F479D37C0B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517B64-1750-EE87-CECD-E8AC5306F110}"/>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404393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C0B1-1FDE-9D9E-09C7-A4AC6561D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DEA144-F570-4571-5F2D-5732AFDA0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CC2779-1ECD-2C7D-8A39-AF39F6D44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5F6BD-26CE-4598-DB26-86AC01CF65C0}"/>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6" name="Footer Placeholder 5">
            <a:extLst>
              <a:ext uri="{FF2B5EF4-FFF2-40B4-BE49-F238E27FC236}">
                <a16:creationId xmlns:a16="http://schemas.microsoft.com/office/drawing/2014/main" id="{9D8F7BA3-A73F-5EF3-A844-74E5E956A4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1BEABF-4FE3-24E3-ACFE-296FC0FAED9F}"/>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336033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1F44-5361-0631-F33F-50FF3E472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C98FA6-7ABA-45AB-DF8F-CD262E3CA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CF03CA-6036-E13F-20D2-8D5BE8DD5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31A93-5B65-9170-6409-94FABC25B8FE}"/>
              </a:ext>
            </a:extLst>
          </p:cNvPr>
          <p:cNvSpPr>
            <a:spLocks noGrp="1"/>
          </p:cNvSpPr>
          <p:nvPr>
            <p:ph type="dt" sz="half" idx="10"/>
          </p:nvPr>
        </p:nvSpPr>
        <p:spPr/>
        <p:txBody>
          <a:bodyPr/>
          <a:lstStyle/>
          <a:p>
            <a:fld id="{5EC497DD-C1E4-4BAD-BA2A-91AD8546DC04}" type="datetimeFigureOut">
              <a:rPr lang="en-GB" smtClean="0"/>
              <a:t>20/03/2026</a:t>
            </a:fld>
            <a:endParaRPr lang="en-GB"/>
          </a:p>
        </p:txBody>
      </p:sp>
      <p:sp>
        <p:nvSpPr>
          <p:cNvPr id="6" name="Footer Placeholder 5">
            <a:extLst>
              <a:ext uri="{FF2B5EF4-FFF2-40B4-BE49-F238E27FC236}">
                <a16:creationId xmlns:a16="http://schemas.microsoft.com/office/drawing/2014/main" id="{D7379427-9563-9BCD-E609-E565E2D6FB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A982E0-4A5C-EA0F-6F1B-F16B4A4D43C5}"/>
              </a:ext>
            </a:extLst>
          </p:cNvPr>
          <p:cNvSpPr>
            <a:spLocks noGrp="1"/>
          </p:cNvSpPr>
          <p:nvPr>
            <p:ph type="sldNum" sz="quarter" idx="12"/>
          </p:nvPr>
        </p:nvSpPr>
        <p:spPr/>
        <p:txBody>
          <a:bodyPr/>
          <a:lstStyle/>
          <a:p>
            <a:fld id="{1A296644-4478-4991-9BE0-850A6122A28F}" type="slidenum">
              <a:rPr lang="en-GB" smtClean="0"/>
              <a:t>‹#›</a:t>
            </a:fld>
            <a:endParaRPr lang="en-GB"/>
          </a:p>
        </p:txBody>
      </p:sp>
    </p:spTree>
    <p:extLst>
      <p:ext uri="{BB962C8B-B14F-4D97-AF65-F5344CB8AC3E}">
        <p14:creationId xmlns:p14="http://schemas.microsoft.com/office/powerpoint/2010/main" val="74195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8E403F-C51A-46C5-B5B0-1A108806C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689DD-AAB3-357F-3B2B-E3562770A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8388D-55BB-07DD-5309-14D7F6CA8B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C497DD-C1E4-4BAD-BA2A-91AD8546DC04}" type="datetimeFigureOut">
              <a:rPr lang="en-GB" smtClean="0"/>
              <a:t>20/03/2026</a:t>
            </a:fld>
            <a:endParaRPr lang="en-GB"/>
          </a:p>
        </p:txBody>
      </p:sp>
      <p:sp>
        <p:nvSpPr>
          <p:cNvPr id="5" name="Footer Placeholder 4">
            <a:extLst>
              <a:ext uri="{FF2B5EF4-FFF2-40B4-BE49-F238E27FC236}">
                <a16:creationId xmlns:a16="http://schemas.microsoft.com/office/drawing/2014/main" id="{BACF7C6E-E6A8-5627-C8CB-92C94CBA8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F7D7A94-7635-5FB7-54CB-4B7461C9B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296644-4478-4991-9BE0-850A6122A28F}" type="slidenum">
              <a:rPr lang="en-GB" smtClean="0"/>
              <a:t>‹#›</a:t>
            </a:fld>
            <a:endParaRPr lang="en-GB"/>
          </a:p>
        </p:txBody>
      </p:sp>
    </p:spTree>
    <p:extLst>
      <p:ext uri="{BB962C8B-B14F-4D97-AF65-F5344CB8AC3E}">
        <p14:creationId xmlns:p14="http://schemas.microsoft.com/office/powerpoint/2010/main" val="3905025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schoolsandgroups.pgl.co.uk/centres/grosvenor-hall/#programme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hyperlink" Target="https://schoolsandgroups.pgl.co.uk/centres/grosvenor-hal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brick building with cars parked in front of it&#10;&#10;Description automatically generated with low confidence">
            <a:extLst>
              <a:ext uri="{FF2B5EF4-FFF2-40B4-BE49-F238E27FC236}">
                <a16:creationId xmlns:a16="http://schemas.microsoft.com/office/drawing/2014/main" id="{E4D3F727-FCA5-0E44-B0E2-904B9B0A8A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217920"/>
          </a:xfrm>
          <a:prstGeom prst="rect">
            <a:avLst/>
          </a:prstGeom>
        </p:spPr>
      </p:pic>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5"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chemeClr val="bg1"/>
                </a:solidFill>
                <a:latin typeface="Arial" panose="020B0604020202020204" pitchFamily="34" charset="0"/>
                <a:cs typeface="Arial" panose="020B0604020202020204" pitchFamily="34" charset="0"/>
              </a:rPr>
              <a:t>Welcome to</a:t>
            </a:r>
          </a:p>
          <a:p>
            <a:pPr marL="0" indent="0">
              <a:spcBef>
                <a:spcPts val="0"/>
              </a:spcBef>
              <a:buNone/>
              <a:defRPr/>
            </a:pPr>
            <a:r>
              <a:rPr lang="en-GB" altLang="en-US" b="1" dirty="0">
                <a:solidFill>
                  <a:schemeClr val="bg1"/>
                </a:solidFill>
                <a:latin typeface="Arial" panose="020B0604020202020204" pitchFamily="34" charset="0"/>
                <a:cs typeface="Arial" panose="020B0604020202020204" pitchFamily="34" charset="0"/>
              </a:rPr>
              <a:t>Grosvenor Hall</a:t>
            </a: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chemeClr val="bg1"/>
                </a:solidFill>
                <a:latin typeface="Arial" panose="020B0604020202020204" pitchFamily="34" charset="0"/>
                <a:cs typeface="Arial" panose="020B0604020202020204" pitchFamily="34" charset="0"/>
              </a:rPr>
              <a:t>Kennington, Ashford, TN25 4AJ</a:t>
            </a: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7B0125-B927-9243-04E3-5C6A1B7A499C}"/>
              </a:ext>
            </a:extLst>
          </p:cNvPr>
          <p:cNvSpPr/>
          <p:nvPr/>
        </p:nvSpPr>
        <p:spPr>
          <a:xfrm>
            <a:off x="0" y="6209656"/>
            <a:ext cx="12192000" cy="64834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Text Placeholder 2">
            <a:extLst>
              <a:ext uri="{FF2B5EF4-FFF2-40B4-BE49-F238E27FC236}">
                <a16:creationId xmlns:a16="http://schemas.microsoft.com/office/drawing/2014/main" id="{1F97A1EF-83E4-AFB2-398D-72E16766823F}"/>
              </a:ext>
            </a:extLst>
          </p:cNvPr>
          <p:cNvSpPr txBox="1">
            <a:spLocks/>
          </p:cNvSpPr>
          <p:nvPr/>
        </p:nvSpPr>
        <p:spPr>
          <a:xfrm>
            <a:off x="4093480" y="-126342"/>
            <a:ext cx="3145915" cy="510609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2396" algn="ctr"/>
            <a:r>
              <a:rPr lang="en-GB" sz="8800">
                <a:solidFill>
                  <a:schemeClr val="bg1"/>
                </a:solidFill>
              </a:rPr>
              <a:t>PGL</a:t>
            </a:r>
            <a:endParaRPr lang="en-GB" sz="8800" dirty="0">
              <a:solidFill>
                <a:schemeClr val="bg1"/>
              </a:solidFill>
            </a:endParaRPr>
          </a:p>
        </p:txBody>
      </p:sp>
    </p:spTree>
    <p:extLst>
      <p:ext uri="{BB962C8B-B14F-4D97-AF65-F5344CB8AC3E}">
        <p14:creationId xmlns:p14="http://schemas.microsoft.com/office/powerpoint/2010/main" val="1581351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F21EEA-CBB3-4282-9A0E-5EA4A405AA0B}"/>
              </a:ext>
            </a:extLst>
          </p:cNvPr>
          <p:cNvSpPr/>
          <p:nvPr/>
        </p:nvSpPr>
        <p:spPr>
          <a:xfrm>
            <a:off x="524319" y="802106"/>
            <a:ext cx="11570847" cy="5016758"/>
          </a:xfrm>
          <a:prstGeom prst="rect">
            <a:avLst/>
          </a:prstGeom>
        </p:spPr>
        <p:txBody>
          <a:bodyPr wrap="square">
            <a:spAutoFit/>
          </a:bodyPr>
          <a:lstStyle/>
          <a:p>
            <a:r>
              <a:rPr lang="en-GB" sz="3200" dirty="0">
                <a:latin typeface="Letter-join No-Lead 40" panose="02000503000000020003" pitchFamily="50" charset="0"/>
              </a:rPr>
              <a:t>They can bring some money with them (no more than £20) in case they would like to make a purchase in the centre shop. The shops sell snacks and drinks, as well as postcards, souvenirs, games and mementos. </a:t>
            </a:r>
          </a:p>
          <a:p>
            <a:endParaRPr lang="en-GB" sz="3200" dirty="0">
              <a:latin typeface="Letter-join No-Lead 40" panose="02000503000000020003" pitchFamily="50" charset="0"/>
            </a:endParaRPr>
          </a:p>
          <a:p>
            <a:r>
              <a:rPr lang="en-GB" sz="3200" b="1" dirty="0">
                <a:latin typeface="Letter-join No-Lead 40" panose="02000503000000020003" pitchFamily="50" charset="0"/>
              </a:rPr>
              <a:t>Please do not bring: Mobile phones, expensive cameras, electronic games, expensive or cherished jewellery, expensive or favourite clothing or shoes. We (and PGL) can’t accept liability for the loss, theft or damage of any personal property your child may bring.</a:t>
            </a:r>
          </a:p>
        </p:txBody>
      </p:sp>
      <p:sp>
        <p:nvSpPr>
          <p:cNvPr id="3" name="Rectangle 2">
            <a:extLst>
              <a:ext uri="{FF2B5EF4-FFF2-40B4-BE49-F238E27FC236}">
                <a16:creationId xmlns:a16="http://schemas.microsoft.com/office/drawing/2014/main" id="{06BD164A-8C58-4B67-8383-5FB476DF9332}"/>
              </a:ext>
            </a:extLst>
          </p:cNvPr>
          <p:cNvSpPr/>
          <p:nvPr/>
        </p:nvSpPr>
        <p:spPr>
          <a:xfrm>
            <a:off x="3429387" y="22405"/>
            <a:ext cx="5422190" cy="748988"/>
          </a:xfrm>
          <a:prstGeom prst="rect">
            <a:avLst/>
          </a:prstGeom>
        </p:spPr>
        <p:txBody>
          <a:bodyPr wrap="none">
            <a:spAutoFit/>
          </a:bodyPr>
          <a:lstStyle/>
          <a:p>
            <a:r>
              <a:rPr lang="en-GB" sz="4267" b="1" u="sng" dirty="0">
                <a:latin typeface="Letter-join No-Lead 40" panose="02000503000000020003" pitchFamily="50" charset="0"/>
              </a:rPr>
              <a:t>Packing list continued</a:t>
            </a:r>
          </a:p>
        </p:txBody>
      </p:sp>
      <p:sp>
        <p:nvSpPr>
          <p:cNvPr id="4" name="Rectangle 3">
            <a:extLst>
              <a:ext uri="{FF2B5EF4-FFF2-40B4-BE49-F238E27FC236}">
                <a16:creationId xmlns:a16="http://schemas.microsoft.com/office/drawing/2014/main" id="{A0D2D511-3158-D268-1D91-3BCCFE324632}"/>
              </a:ext>
            </a:extLst>
          </p:cNvPr>
          <p:cNvSpPr/>
          <p:nvPr/>
        </p:nvSpPr>
        <p:spPr>
          <a:xfrm>
            <a:off x="0" y="6209656"/>
            <a:ext cx="12192000" cy="64834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95022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8"/>
            <a:ext cx="6207511"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3733" b="1" dirty="0">
                <a:solidFill>
                  <a:srgbClr val="0569B3"/>
                </a:solidFill>
                <a:latin typeface="Letter-join No-Lead 40" panose="02000503000000020003" pitchFamily="50" charset="0"/>
                <a:cs typeface="Arial" panose="020B0604020202020204" pitchFamily="34" charset="0"/>
              </a:rPr>
              <a:t>A bit more about your centre…</a:t>
            </a:r>
            <a:endParaRPr lang="en-GB" altLang="en-US" sz="1867"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endParaRPr lang="en-GB" altLang="en-US" sz="1867"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r>
              <a:rPr lang="en-GB" altLang="en-US" sz="3733" b="1" dirty="0">
                <a:solidFill>
                  <a:srgbClr val="20AA63"/>
                </a:solidFill>
                <a:latin typeface="Letter-join No-Lead 40" panose="02000503000000020003" pitchFamily="50" charset="0"/>
                <a:cs typeface="Arial" panose="020B0604020202020204" pitchFamily="34" charset="0"/>
              </a:rPr>
              <a:t>Sleeping</a:t>
            </a:r>
          </a:p>
          <a:p>
            <a:pPr marL="0" indent="0">
              <a:spcBef>
                <a:spcPts val="0"/>
              </a:spcBef>
              <a:buNone/>
              <a:defRPr/>
            </a:pPr>
            <a:endParaRPr lang="en-GB" altLang="en-US" sz="1867"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r>
              <a:rPr lang="en-GB" altLang="en-US" sz="1867" dirty="0">
                <a:solidFill>
                  <a:srgbClr val="48464F"/>
                </a:solidFill>
                <a:latin typeface="Letter-join No-Lead 40" panose="02000503000000020003" pitchFamily="50" charset="0"/>
                <a:cs typeface="Arial" panose="020B0604020202020204" pitchFamily="34" charset="0"/>
              </a:rPr>
              <a:t>Grosvenor Hall has standard dormitory style accommodation. Rooms range from twins to 8 bed dormitories, with gender-separated bathroom and shower facilities and party leader rooms close by.</a:t>
            </a:r>
          </a:p>
          <a:p>
            <a:pPr marL="0" indent="0">
              <a:spcBef>
                <a:spcPts val="0"/>
              </a:spcBef>
              <a:buNone/>
              <a:defRPr/>
            </a:pPr>
            <a:endParaRPr lang="en-GB" altLang="en-US" sz="1867" dirty="0">
              <a:solidFill>
                <a:srgbClr val="48464F"/>
              </a:solidFill>
              <a:latin typeface="Letter-join No-Lead 40" panose="02000503000000020003" pitchFamily="50" charset="0"/>
              <a:cs typeface="Arial" panose="020B0604020202020204" pitchFamily="34" charset="0"/>
            </a:endParaRPr>
          </a:p>
          <a:p>
            <a:pPr algn="l" fontAlgn="base"/>
            <a:r>
              <a:rPr lang="en-GB" sz="1333" dirty="0">
                <a:solidFill>
                  <a:srgbClr val="000000"/>
                </a:solidFill>
                <a:latin typeface="Letter-join No-Lead 40" panose="02000503000000020003" pitchFamily="50" charset="0"/>
              </a:rPr>
              <a:t> </a:t>
            </a:r>
            <a:r>
              <a:rPr lang="en-GB" sz="2133" dirty="0">
                <a:solidFill>
                  <a:srgbClr val="000000"/>
                </a:solidFill>
                <a:latin typeface="Letter-join No-Lead 40" panose="02000503000000020003" pitchFamily="50" charset="0"/>
              </a:rPr>
              <a:t>Children have a small space to store their belongings. </a:t>
            </a:r>
          </a:p>
          <a:p>
            <a:pPr algn="l" fontAlgn="base"/>
            <a:r>
              <a:rPr lang="en-GB" sz="2133" dirty="0">
                <a:solidFill>
                  <a:srgbClr val="000000"/>
                </a:solidFill>
                <a:latin typeface="Letter-join No-Lead 40" panose="02000503000000020003" pitchFamily="50" charset="0"/>
              </a:rPr>
              <a:t>They will need to put their sleeping bag and pillow on their bed when they arrive!  </a:t>
            </a:r>
            <a:endParaRPr lang="en-GB" altLang="en-US" sz="3733" dirty="0">
              <a:solidFill>
                <a:srgbClr val="48464F"/>
              </a:solidFill>
              <a:latin typeface="Letter-join No-Lead 40" panose="02000503000000020003" pitchFamily="50" charset="0"/>
              <a:cs typeface="Arial" panose="020B0604020202020204" pitchFamily="34" charset="0"/>
            </a:endParaRPr>
          </a:p>
        </p:txBody>
      </p:sp>
      <p:sp>
        <p:nvSpPr>
          <p:cNvPr id="2" name="Rectangle 1">
            <a:extLst>
              <a:ext uri="{FF2B5EF4-FFF2-40B4-BE49-F238E27FC236}">
                <a16:creationId xmlns:a16="http://schemas.microsoft.com/office/drawing/2014/main" id="{B143ADCC-29FA-8877-DDD0-FD0ACF1460DF}"/>
              </a:ext>
            </a:extLst>
          </p:cNvPr>
          <p:cNvSpPr/>
          <p:nvPr/>
        </p:nvSpPr>
        <p:spPr>
          <a:xfrm>
            <a:off x="0" y="6209656"/>
            <a:ext cx="12192000" cy="64834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Picture 5">
            <a:extLst>
              <a:ext uri="{FF2B5EF4-FFF2-40B4-BE49-F238E27FC236}">
                <a16:creationId xmlns:a16="http://schemas.microsoft.com/office/drawing/2014/main" id="{2F87631B-7764-FAD2-4993-588D08B2B591}"/>
              </a:ext>
            </a:extLst>
          </p:cNvPr>
          <p:cNvPicPr>
            <a:picLocks noChangeAspect="1"/>
          </p:cNvPicPr>
          <p:nvPr/>
        </p:nvPicPr>
        <p:blipFill>
          <a:blip r:embed="rId2"/>
          <a:stretch>
            <a:fillRect/>
          </a:stretch>
        </p:blipFill>
        <p:spPr>
          <a:xfrm rot="289585">
            <a:off x="5985256" y="522353"/>
            <a:ext cx="6007205" cy="2633851"/>
          </a:xfrm>
          <a:prstGeom prst="rect">
            <a:avLst/>
          </a:prstGeom>
        </p:spPr>
      </p:pic>
    </p:spTree>
    <p:extLst>
      <p:ext uri="{BB962C8B-B14F-4D97-AF65-F5344CB8AC3E}">
        <p14:creationId xmlns:p14="http://schemas.microsoft.com/office/powerpoint/2010/main" val="194839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325056" y="53209"/>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3733" b="1" dirty="0">
                <a:solidFill>
                  <a:srgbClr val="0569B3"/>
                </a:solidFill>
                <a:latin typeface="Letter-join No-Lead 40" panose="02000503000000020003" pitchFamily="50" charset="0"/>
                <a:cs typeface="Arial" panose="020B0604020202020204" pitchFamily="34" charset="0"/>
              </a:rPr>
              <a:t>A bit more about your centre…</a:t>
            </a:r>
            <a:endParaRPr lang="en-GB" altLang="en-US" sz="1867"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endParaRPr lang="en-GB" altLang="en-US" sz="1867" dirty="0">
              <a:solidFill>
                <a:srgbClr val="48464F"/>
              </a:solidFill>
              <a:latin typeface="Letter-join No-Lead 40" panose="02000503000000020003" pitchFamily="50" charset="0"/>
              <a:cs typeface="Arial" panose="020B0604020202020204" pitchFamily="34" charset="0"/>
            </a:endParaRPr>
          </a:p>
          <a:p>
            <a:pPr marL="0" indent="0" algn="ctr">
              <a:spcBef>
                <a:spcPts val="0"/>
              </a:spcBef>
              <a:buNone/>
              <a:defRPr/>
            </a:pPr>
            <a:r>
              <a:rPr lang="en-GB" altLang="en-US" sz="3733" b="1" u="sng" dirty="0">
                <a:solidFill>
                  <a:srgbClr val="009FE3"/>
                </a:solidFill>
                <a:latin typeface="Letter-join No-Lead 40" panose="02000503000000020003" pitchFamily="50" charset="0"/>
                <a:cs typeface="Arial" panose="020B0604020202020204" pitchFamily="34" charset="0"/>
              </a:rPr>
              <a:t>Eating</a:t>
            </a:r>
          </a:p>
          <a:p>
            <a:pPr marL="0" indent="0">
              <a:spcBef>
                <a:spcPts val="0"/>
              </a:spcBef>
              <a:buNone/>
              <a:defRPr/>
            </a:pPr>
            <a:endParaRPr lang="en-GB" altLang="en-US" sz="2133"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r>
              <a:rPr lang="en-GB" altLang="en-US" sz="2133" dirty="0">
                <a:solidFill>
                  <a:srgbClr val="48464F"/>
                </a:solidFill>
                <a:latin typeface="Letter-join No-Lead 40" panose="02000503000000020003" pitchFamily="50" charset="0"/>
                <a:cs typeface="Arial" panose="020B0604020202020204" pitchFamily="34" charset="0"/>
              </a:rPr>
              <a:t>To fuel young guests during a long day of thrilling adventure activities, we serve three meals per day, with lots of choice and seasonal variations.</a:t>
            </a:r>
          </a:p>
          <a:p>
            <a:pPr marL="0" indent="0">
              <a:spcBef>
                <a:spcPts val="0"/>
              </a:spcBef>
              <a:buNone/>
              <a:defRPr/>
            </a:pPr>
            <a:endParaRPr lang="en-GB" altLang="en-US" sz="2133"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r>
              <a:rPr lang="en-GB" altLang="en-US" sz="2133" dirty="0">
                <a:solidFill>
                  <a:srgbClr val="48464F"/>
                </a:solidFill>
                <a:latin typeface="Letter-join No-Lead 40" panose="02000503000000020003" pitchFamily="50" charset="0"/>
                <a:cs typeface="Arial" panose="020B0604020202020204" pitchFamily="34" charset="0"/>
              </a:rPr>
              <a:t>Each day there is a carefully balanced and nutritional meal plan. </a:t>
            </a:r>
          </a:p>
          <a:p>
            <a:pPr marL="0" indent="0">
              <a:spcBef>
                <a:spcPts val="0"/>
              </a:spcBef>
              <a:buNone/>
              <a:defRPr/>
            </a:pPr>
            <a:endParaRPr lang="en-GB" altLang="en-US" sz="2133"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r>
              <a:rPr lang="en-GB" altLang="en-US" sz="2133" dirty="0">
                <a:solidFill>
                  <a:srgbClr val="48464F"/>
                </a:solidFill>
                <a:latin typeface="Letter-join No-Lead 40" panose="02000503000000020003" pitchFamily="50" charset="0"/>
                <a:cs typeface="Arial" panose="020B0604020202020204" pitchFamily="34" charset="0"/>
              </a:rPr>
              <a:t>We are aware of the children’s allergies and have made PGL aware, so they can cater accordingly. </a:t>
            </a:r>
          </a:p>
          <a:p>
            <a:pPr marL="0" indent="0">
              <a:spcBef>
                <a:spcPts val="0"/>
              </a:spcBef>
              <a:buNone/>
              <a:defRPr/>
            </a:pPr>
            <a:endParaRPr lang="en-GB" altLang="en-US" sz="1867"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endParaRPr lang="en-GB" altLang="en-US" sz="1867"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endParaRPr lang="en-GB" altLang="en-US" sz="1867" dirty="0">
              <a:solidFill>
                <a:srgbClr val="48464F"/>
              </a:solidFill>
              <a:latin typeface="Letter-join No-Lead 40" panose="02000503000000020003" pitchFamily="50" charset="0"/>
              <a:cs typeface="Arial" panose="020B0604020202020204" pitchFamily="34" charset="0"/>
            </a:endParaRPr>
          </a:p>
        </p:txBody>
      </p:sp>
      <p:pic>
        <p:nvPicPr>
          <p:cNvPr id="5" name="Picture 4">
            <a:extLst>
              <a:ext uri="{FF2B5EF4-FFF2-40B4-BE49-F238E27FC236}">
                <a16:creationId xmlns:a16="http://schemas.microsoft.com/office/drawing/2014/main" id="{BF0E8B73-647D-2C43-9758-DF0BD37BB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0"/>
            <a:ext cx="6096000" cy="6217920"/>
          </a:xfrm>
          <a:prstGeom prst="rect">
            <a:avLst/>
          </a:prstGeom>
        </p:spPr>
      </p:pic>
      <p:sp>
        <p:nvSpPr>
          <p:cNvPr id="2" name="Rectangle 1">
            <a:extLst>
              <a:ext uri="{FF2B5EF4-FFF2-40B4-BE49-F238E27FC236}">
                <a16:creationId xmlns:a16="http://schemas.microsoft.com/office/drawing/2014/main" id="{736E425A-340B-CE6B-76F0-E926130E2B1D}"/>
              </a:ext>
            </a:extLst>
          </p:cNvPr>
          <p:cNvSpPr/>
          <p:nvPr/>
        </p:nvSpPr>
        <p:spPr>
          <a:xfrm>
            <a:off x="0" y="6209656"/>
            <a:ext cx="12192000" cy="64834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6311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2D606-8FD2-4345-BE88-522A7118A5AC}"/>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0" name="Picture 9">
            <a:extLst>
              <a:ext uri="{FF2B5EF4-FFF2-40B4-BE49-F238E27FC236}">
                <a16:creationId xmlns:a16="http://schemas.microsoft.com/office/drawing/2014/main" id="{84DBE3C9-BC98-C3E7-109F-D78320DCC3FE}"/>
              </a:ext>
            </a:extLst>
          </p:cNvPr>
          <p:cNvPicPr>
            <a:picLocks noChangeAspect="1"/>
          </p:cNvPicPr>
          <p:nvPr/>
        </p:nvPicPr>
        <p:blipFill>
          <a:blip r:embed="rId2"/>
          <a:stretch>
            <a:fillRect/>
          </a:stretch>
        </p:blipFill>
        <p:spPr>
          <a:xfrm>
            <a:off x="1648385" y="-59850"/>
            <a:ext cx="7872575" cy="6885311"/>
          </a:xfrm>
          <a:prstGeom prst="rect">
            <a:avLst/>
          </a:prstGeom>
        </p:spPr>
      </p:pic>
      <p:sp>
        <p:nvSpPr>
          <p:cNvPr id="2" name="Subtitle 2">
            <a:extLst>
              <a:ext uri="{FF2B5EF4-FFF2-40B4-BE49-F238E27FC236}">
                <a16:creationId xmlns:a16="http://schemas.microsoft.com/office/drawing/2014/main" id="{BB5EA9D0-1CF7-AB73-5E91-DF681715043D}"/>
              </a:ext>
            </a:extLst>
          </p:cNvPr>
          <p:cNvSpPr txBox="1">
            <a:spLocks/>
          </p:cNvSpPr>
          <p:nvPr/>
        </p:nvSpPr>
        <p:spPr bwMode="auto">
          <a:xfrm>
            <a:off x="10050426" y="53209"/>
            <a:ext cx="2492369"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3733" b="1" dirty="0">
                <a:solidFill>
                  <a:srgbClr val="0569B3"/>
                </a:solidFill>
                <a:latin typeface="Letter-join No-Lead 40" panose="02000503000000020003" pitchFamily="50" charset="0"/>
                <a:cs typeface="Arial" panose="020B0604020202020204" pitchFamily="34" charset="0"/>
              </a:rPr>
              <a:t>Sample Menu</a:t>
            </a:r>
            <a:endParaRPr lang="en-GB" altLang="en-US" sz="1867"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endParaRPr lang="en-GB" altLang="en-US" sz="1867" dirty="0">
              <a:solidFill>
                <a:srgbClr val="48464F"/>
              </a:solidFill>
              <a:latin typeface="Letter-join No-Lead 40" panose="02000503000000020003" pitchFamily="50" charset="0"/>
              <a:cs typeface="Arial" panose="020B0604020202020204" pitchFamily="34" charset="0"/>
            </a:endParaRPr>
          </a:p>
        </p:txBody>
      </p:sp>
    </p:spTree>
    <p:extLst>
      <p:ext uri="{BB962C8B-B14F-4D97-AF65-F5344CB8AC3E}">
        <p14:creationId xmlns:p14="http://schemas.microsoft.com/office/powerpoint/2010/main" val="151517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1" y="82659"/>
            <a:ext cx="5786033" cy="5762935"/>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a:spcBef>
                <a:spcPts val="0"/>
              </a:spcBef>
              <a:buNone/>
              <a:defRPr/>
            </a:pPr>
            <a:r>
              <a:rPr lang="en-GB" altLang="en-US" sz="2400" b="1" u="sng" dirty="0">
                <a:solidFill>
                  <a:srgbClr val="0569B3"/>
                </a:solidFill>
                <a:latin typeface="Letter-join No-Lead 40" panose="02000503000000020003" pitchFamily="50" charset="0"/>
                <a:cs typeface="Arial" panose="020B0604020202020204" pitchFamily="34" charset="0"/>
              </a:rPr>
              <a:t>Discover more</a:t>
            </a:r>
          </a:p>
          <a:p>
            <a:pPr marL="0" indent="0">
              <a:spcBef>
                <a:spcPts val="0"/>
              </a:spcBef>
              <a:buNone/>
              <a:defRPr/>
            </a:pPr>
            <a:endParaRPr lang="en-GB" altLang="en-US" sz="2400" b="1" dirty="0">
              <a:solidFill>
                <a:srgbClr val="0569B3"/>
              </a:solidFill>
              <a:latin typeface="Letter-join No-Lead 40" panose="02000503000000020003" pitchFamily="50" charset="0"/>
              <a:cs typeface="Arial" panose="020B0604020202020204" pitchFamily="34" charset="0"/>
            </a:endParaRPr>
          </a:p>
          <a:p>
            <a:pPr marL="0" indent="0">
              <a:spcBef>
                <a:spcPts val="0"/>
              </a:spcBef>
              <a:buNone/>
              <a:defRPr/>
            </a:pPr>
            <a:r>
              <a:rPr lang="en-GB" altLang="en-US" sz="2400" b="1" dirty="0">
                <a:solidFill>
                  <a:srgbClr val="F59C00"/>
                </a:solidFill>
                <a:latin typeface="Letter-join No-Lead 40" panose="02000503000000020003" pitchFamily="50" charset="0"/>
                <a:cs typeface="Arial" panose="020B0604020202020204" pitchFamily="34" charset="0"/>
              </a:rPr>
              <a:t>Visit their website at</a:t>
            </a:r>
          </a:p>
          <a:p>
            <a:pPr marL="0" indent="0">
              <a:spcBef>
                <a:spcPts val="0"/>
              </a:spcBef>
              <a:buNone/>
              <a:defRPr/>
            </a:pPr>
            <a:r>
              <a:rPr lang="en-GB" altLang="en-US" sz="2400" b="1" dirty="0">
                <a:solidFill>
                  <a:srgbClr val="0569B3"/>
                </a:solidFill>
                <a:latin typeface="Letter-join No-Lead 40" panose="02000503000000020003" pitchFamily="50" charset="0"/>
                <a:cs typeface="Arial" panose="020B0604020202020204" pitchFamily="34" charset="0"/>
                <a:hlinkClick r:id="rId3"/>
              </a:rPr>
              <a:t>https://schoolsandgroups.pgl.co.uk/centres/grosvenor-hall/#programmes</a:t>
            </a:r>
            <a:r>
              <a:rPr lang="en-GB" altLang="en-US" sz="2400" b="1" dirty="0">
                <a:solidFill>
                  <a:srgbClr val="F59C00"/>
                </a:solidFill>
                <a:latin typeface="Letter-join No-Lead 40" panose="02000503000000020003" pitchFamily="50" charset="0"/>
                <a:cs typeface="Arial" panose="020B0604020202020204" pitchFamily="34" charset="0"/>
              </a:rPr>
              <a:t> </a:t>
            </a:r>
          </a:p>
          <a:p>
            <a:pPr marL="0" indent="0">
              <a:spcBef>
                <a:spcPts val="0"/>
              </a:spcBef>
              <a:buNone/>
              <a:defRPr/>
            </a:pPr>
            <a:endParaRPr lang="en-GB" altLang="en-US" sz="2400" b="1" dirty="0">
              <a:solidFill>
                <a:srgbClr val="F59C00"/>
              </a:solidFill>
              <a:latin typeface="Letter-join No-Lead 40" panose="02000503000000020003" pitchFamily="50" charset="0"/>
              <a:cs typeface="Arial" panose="020B0604020202020204" pitchFamily="34" charset="0"/>
            </a:endParaRPr>
          </a:p>
          <a:p>
            <a:pPr marL="0" indent="0">
              <a:spcBef>
                <a:spcPts val="0"/>
              </a:spcBef>
              <a:buNone/>
              <a:defRPr/>
            </a:pPr>
            <a:r>
              <a:rPr lang="en-GB" altLang="en-US" sz="2400" b="1" dirty="0">
                <a:solidFill>
                  <a:srgbClr val="0569B3"/>
                </a:solidFill>
                <a:latin typeface="Letter-join No-Lead 40" panose="02000503000000020003" pitchFamily="50" charset="0"/>
                <a:cs typeface="Arial" panose="020B0604020202020204" pitchFamily="34" charset="0"/>
                <a:hlinkClick r:id="rId4"/>
              </a:rPr>
              <a:t>https://schoolsandgroups.pgl.co.uk/centres/grosvenor-hall/</a:t>
            </a:r>
            <a:r>
              <a:rPr lang="en-GB" altLang="en-US" sz="2400" b="1" dirty="0">
                <a:solidFill>
                  <a:srgbClr val="F59C00"/>
                </a:solidFill>
                <a:latin typeface="Letter-join No-Lead 40" panose="02000503000000020003" pitchFamily="50" charset="0"/>
                <a:cs typeface="Arial" panose="020B0604020202020204" pitchFamily="34" charset="0"/>
              </a:rPr>
              <a:t> </a:t>
            </a:r>
            <a:endParaRPr lang="en-GB" altLang="en-US" sz="2400" b="1" dirty="0">
              <a:solidFill>
                <a:srgbClr val="0569B3"/>
              </a:solidFill>
              <a:latin typeface="Letter-join No-Lead 40" panose="02000503000000020003" pitchFamily="50" charset="0"/>
              <a:cs typeface="Arial" panose="020B0604020202020204" pitchFamily="34" charset="0"/>
            </a:endParaRP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885DF23-C7C8-C14B-A256-8E0EC163CCA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0" y="0"/>
            <a:ext cx="6096000" cy="6217920"/>
          </a:xfrm>
          <a:prstGeom prst="rect">
            <a:avLst/>
          </a:prstGeom>
        </p:spPr>
      </p:pic>
      <p:sp>
        <p:nvSpPr>
          <p:cNvPr id="2" name="Rectangle 1">
            <a:extLst>
              <a:ext uri="{FF2B5EF4-FFF2-40B4-BE49-F238E27FC236}">
                <a16:creationId xmlns:a16="http://schemas.microsoft.com/office/drawing/2014/main" id="{355E4101-5FEB-6DE7-458B-33A06FB8FFF2}"/>
              </a:ext>
            </a:extLst>
          </p:cNvPr>
          <p:cNvSpPr/>
          <p:nvPr/>
        </p:nvSpPr>
        <p:spPr>
          <a:xfrm>
            <a:off x="0" y="6209656"/>
            <a:ext cx="12192000" cy="64834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9527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5F933-3065-4247-8810-85864BC5FFA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2"/>
            <a:ext cx="12192000" cy="6263999"/>
          </a:xfrm>
          <a:prstGeom prst="rect">
            <a:avLst/>
          </a:prstGeom>
        </p:spPr>
      </p:pic>
      <p:sp>
        <p:nvSpPr>
          <p:cNvPr id="4" name="Subtitle 2">
            <a:extLst>
              <a:ext uri="{FF2B5EF4-FFF2-40B4-BE49-F238E27FC236}">
                <a16:creationId xmlns:a16="http://schemas.microsoft.com/office/drawing/2014/main" id="{B500B804-A811-704A-835F-1B71371BCFB1}"/>
              </a:ext>
            </a:extLst>
          </p:cNvPr>
          <p:cNvSpPr txBox="1">
            <a:spLocks/>
          </p:cNvSpPr>
          <p:nvPr/>
        </p:nvSpPr>
        <p:spPr bwMode="auto">
          <a:xfrm>
            <a:off x="295695" y="274308"/>
            <a:ext cx="5445888" cy="1565125"/>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4267" b="1" dirty="0">
                <a:solidFill>
                  <a:srgbClr val="0569B3"/>
                </a:solidFill>
                <a:latin typeface="Letter-join No-Lead 40" panose="02000503000000020003" pitchFamily="50" charset="0"/>
                <a:cs typeface="Arial" panose="020B0604020202020204" pitchFamily="34" charset="0"/>
              </a:rPr>
              <a:t>Thank you!</a:t>
            </a:r>
          </a:p>
          <a:p>
            <a:pPr marL="0" indent="0">
              <a:spcBef>
                <a:spcPts val="0"/>
              </a:spcBef>
              <a:buNone/>
              <a:defRPr/>
            </a:pPr>
            <a:endParaRPr lang="en-GB" altLang="en-US" sz="4267" b="1" dirty="0">
              <a:solidFill>
                <a:srgbClr val="0569B3"/>
              </a:solidFill>
              <a:latin typeface="Letter-join No-Lead 40" panose="02000503000000020003" pitchFamily="50" charset="0"/>
              <a:cs typeface="Arial" panose="020B0604020202020204" pitchFamily="34" charset="0"/>
            </a:endParaRPr>
          </a:p>
          <a:p>
            <a:pPr marL="0" indent="0">
              <a:spcBef>
                <a:spcPts val="0"/>
              </a:spcBef>
              <a:buNone/>
              <a:defRPr/>
            </a:pPr>
            <a:r>
              <a:rPr lang="en-GB" altLang="en-US" sz="4267" b="1" dirty="0">
                <a:solidFill>
                  <a:srgbClr val="F59C00"/>
                </a:solidFill>
                <a:latin typeface="Letter-join No-Lead 40" panose="02000503000000020003" pitchFamily="50" charset="0"/>
                <a:cs typeface="Arial" panose="020B0604020202020204" pitchFamily="34" charset="0"/>
              </a:rPr>
              <a:t>Any questions?</a:t>
            </a:r>
          </a:p>
        </p:txBody>
      </p:sp>
      <p:sp>
        <p:nvSpPr>
          <p:cNvPr id="2" name="Rectangle 1">
            <a:extLst>
              <a:ext uri="{FF2B5EF4-FFF2-40B4-BE49-F238E27FC236}">
                <a16:creationId xmlns:a16="http://schemas.microsoft.com/office/drawing/2014/main" id="{9C5ED12D-BBAF-8792-3D38-0C4ECB242B54}"/>
              </a:ext>
            </a:extLst>
          </p:cNvPr>
          <p:cNvSpPr/>
          <p:nvPr/>
        </p:nvSpPr>
        <p:spPr>
          <a:xfrm>
            <a:off x="0" y="6209656"/>
            <a:ext cx="12192000" cy="64834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27506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outdoor, helmet&#10;&#10;Description automatically generated">
            <a:extLst>
              <a:ext uri="{FF2B5EF4-FFF2-40B4-BE49-F238E27FC236}">
                <a16:creationId xmlns:a16="http://schemas.microsoft.com/office/drawing/2014/main" id="{D3C45C2B-90DC-D544-837B-1276D3D216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1"/>
          <a:stretch/>
        </p:blipFill>
        <p:spPr>
          <a:xfrm>
            <a:off x="0" y="0"/>
            <a:ext cx="12192000" cy="6858000"/>
          </a:xfrm>
          <a:prstGeom prst="rect">
            <a:avLst/>
          </a:prstGeom>
        </p:spPr>
      </p:pic>
      <p:sp>
        <p:nvSpPr>
          <p:cNvPr id="4" name="TextBox 3">
            <a:extLst>
              <a:ext uri="{FF2B5EF4-FFF2-40B4-BE49-F238E27FC236}">
                <a16:creationId xmlns:a16="http://schemas.microsoft.com/office/drawing/2014/main" id="{AD81A5E4-C4FA-6D4D-AD3D-4272FF4F7C35}"/>
              </a:ext>
            </a:extLst>
          </p:cNvPr>
          <p:cNvSpPr txBox="1"/>
          <p:nvPr/>
        </p:nvSpPr>
        <p:spPr>
          <a:xfrm>
            <a:off x="407831" y="3615071"/>
            <a:ext cx="4242435" cy="2308324"/>
          </a:xfrm>
          <a:prstGeom prst="rect">
            <a:avLst/>
          </a:prstGeom>
          <a:noFill/>
        </p:spPr>
        <p:txBody>
          <a:bodyPr wrap="square" rtlCol="0">
            <a:spAutoFit/>
          </a:bodyPr>
          <a:lstStyle/>
          <a:p>
            <a:r>
              <a:rPr lang="en-GB" sz="3200" b="1" dirty="0">
                <a:solidFill>
                  <a:schemeClr val="bg1"/>
                </a:solidFill>
                <a:latin typeface="Arial Bold" panose="020B0704020202020204" pitchFamily="34" charset="0"/>
                <a:cs typeface="Arial Bold" panose="020B0704020202020204" pitchFamily="34" charset="0"/>
              </a:rPr>
              <a:t>An educational adventure to remember…</a:t>
            </a:r>
          </a:p>
          <a:p>
            <a:endParaRPr lang="en-GB" sz="1600" b="1" dirty="0">
              <a:solidFill>
                <a:schemeClr val="bg1"/>
              </a:solidFill>
              <a:latin typeface="Arial Bold" panose="020B0704020202020204" pitchFamily="34" charset="0"/>
              <a:cs typeface="Arial Bold" panose="020B0704020202020204" pitchFamily="34" charset="0"/>
            </a:endParaRPr>
          </a:p>
          <a:p>
            <a:r>
              <a:rPr lang="en-GB" sz="1600" dirty="0">
                <a:solidFill>
                  <a:schemeClr val="bg1"/>
                </a:solidFill>
                <a:latin typeface="Arial Bold" panose="020B0704020202020204" pitchFamily="34" charset="0"/>
                <a:cs typeface="Arial Bold" panose="020B0704020202020204" pitchFamily="34" charset="0"/>
              </a:rPr>
              <a:t>Location: Grosvenor Hall, Kent  </a:t>
            </a:r>
          </a:p>
          <a:p>
            <a:r>
              <a:rPr lang="en-GB" sz="1600" dirty="0">
                <a:solidFill>
                  <a:schemeClr val="bg1"/>
                </a:solidFill>
                <a:latin typeface="Arial Bold" panose="020B0704020202020204" pitchFamily="34" charset="0"/>
                <a:cs typeface="Arial Bold" panose="020B0704020202020204" pitchFamily="34" charset="0"/>
              </a:rPr>
              <a:t>Date:8</a:t>
            </a:r>
            <a:r>
              <a:rPr lang="en-GB" sz="1600" baseline="30000" dirty="0">
                <a:solidFill>
                  <a:schemeClr val="bg1"/>
                </a:solidFill>
                <a:latin typeface="Arial Bold" panose="020B0704020202020204" pitchFamily="34" charset="0"/>
                <a:cs typeface="Arial Bold" panose="020B0704020202020204" pitchFamily="34" charset="0"/>
              </a:rPr>
              <a:t>th</a:t>
            </a:r>
            <a:r>
              <a:rPr lang="en-GB" sz="1600" dirty="0">
                <a:solidFill>
                  <a:schemeClr val="bg1"/>
                </a:solidFill>
                <a:latin typeface="Arial Bold" panose="020B0704020202020204" pitchFamily="34" charset="0"/>
                <a:cs typeface="Arial Bold" panose="020B0704020202020204" pitchFamily="34" charset="0"/>
              </a:rPr>
              <a:t> June 2026</a:t>
            </a:r>
          </a:p>
        </p:txBody>
      </p:sp>
    </p:spTree>
    <p:extLst>
      <p:ext uri="{BB962C8B-B14F-4D97-AF65-F5344CB8AC3E}">
        <p14:creationId xmlns:p14="http://schemas.microsoft.com/office/powerpoint/2010/main" val="186278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1E38F-F880-43DA-BA4E-8C3853F941DE}"/>
              </a:ext>
            </a:extLst>
          </p:cNvPr>
          <p:cNvSpPr>
            <a:spLocks noGrp="1"/>
          </p:cNvSpPr>
          <p:nvPr>
            <p:ph type="sldNum" idx="12"/>
          </p:nvPr>
        </p:nvSpPr>
        <p:spPr/>
        <p:txBody>
          <a:bodyPr/>
          <a:lstStyle/>
          <a:p>
            <a:fld id="{00000000-1234-1234-1234-123412341234}" type="slidenum">
              <a:rPr lang="en" smtClean="0"/>
              <a:pPr/>
              <a:t>3</a:t>
            </a:fld>
            <a:endParaRPr lang="en"/>
          </a:p>
        </p:txBody>
      </p:sp>
      <p:sp>
        <p:nvSpPr>
          <p:cNvPr id="5" name="TextBox 4">
            <a:extLst>
              <a:ext uri="{FF2B5EF4-FFF2-40B4-BE49-F238E27FC236}">
                <a16:creationId xmlns:a16="http://schemas.microsoft.com/office/drawing/2014/main" id="{1B5C24AC-BA40-52E7-02F0-5180E5B8D904}"/>
              </a:ext>
            </a:extLst>
          </p:cNvPr>
          <p:cNvSpPr txBox="1"/>
          <p:nvPr/>
        </p:nvSpPr>
        <p:spPr>
          <a:xfrm>
            <a:off x="887552" y="654622"/>
            <a:ext cx="6096000" cy="4524315"/>
          </a:xfrm>
          <a:prstGeom prst="rect">
            <a:avLst/>
          </a:prstGeom>
          <a:noFill/>
        </p:spPr>
        <p:txBody>
          <a:bodyPr wrap="square">
            <a:spAutoFit/>
          </a:bodyPr>
          <a:lstStyle/>
          <a:p>
            <a:r>
              <a:rPr lang="en-GB" sz="3200" b="1" u="sng" dirty="0">
                <a:solidFill>
                  <a:schemeClr val="bg1"/>
                </a:solidFill>
                <a:latin typeface="Letter-join No-Lead 40" panose="02000503000000020003" pitchFamily="50" charset="0"/>
              </a:rPr>
              <a:t>Adults going to PGL</a:t>
            </a:r>
            <a:br>
              <a:rPr lang="en-GB" sz="3200" b="1" u="sng" dirty="0">
                <a:solidFill>
                  <a:schemeClr val="bg1"/>
                </a:solidFill>
                <a:latin typeface="Letter-join No-Lead 40" panose="02000503000000020003" pitchFamily="50" charset="0"/>
              </a:rPr>
            </a:br>
            <a:br>
              <a:rPr lang="en-GB" sz="3200" b="1" u="sng" dirty="0">
                <a:solidFill>
                  <a:schemeClr val="bg1"/>
                </a:solidFill>
                <a:latin typeface="Letter-join No-Lead 40" panose="02000503000000020003" pitchFamily="50" charset="0"/>
              </a:rPr>
            </a:br>
            <a:r>
              <a:rPr lang="en-GB" sz="3200" dirty="0">
                <a:solidFill>
                  <a:schemeClr val="bg1"/>
                </a:solidFill>
                <a:latin typeface="Letter-join No-Lead 40" panose="02000503000000020003" pitchFamily="50" charset="0"/>
              </a:rPr>
              <a:t>- Mrs Glover</a:t>
            </a:r>
            <a:br>
              <a:rPr lang="en-GB" sz="3200" dirty="0">
                <a:solidFill>
                  <a:schemeClr val="bg1"/>
                </a:solidFill>
                <a:latin typeface="Letter-join No-Lead 40" panose="02000503000000020003" pitchFamily="50" charset="0"/>
              </a:rPr>
            </a:br>
            <a:r>
              <a:rPr lang="en-GB" sz="3200" dirty="0">
                <a:solidFill>
                  <a:schemeClr val="bg1"/>
                </a:solidFill>
                <a:latin typeface="Letter-join No-Lead 40" panose="02000503000000020003" pitchFamily="50" charset="0"/>
              </a:rPr>
              <a:t>- Miss Edwards</a:t>
            </a:r>
            <a:br>
              <a:rPr lang="en-GB" sz="3200" dirty="0">
                <a:solidFill>
                  <a:schemeClr val="bg1"/>
                </a:solidFill>
                <a:latin typeface="Letter-join No-Lead 40" panose="02000503000000020003" pitchFamily="50" charset="0"/>
              </a:rPr>
            </a:br>
            <a:r>
              <a:rPr lang="en-GB" sz="3200" dirty="0">
                <a:solidFill>
                  <a:schemeClr val="bg1"/>
                </a:solidFill>
                <a:latin typeface="Letter-join No-Lead 40" panose="02000503000000020003" pitchFamily="50" charset="0"/>
              </a:rPr>
              <a:t>- Mrs </a:t>
            </a:r>
            <a:r>
              <a:rPr lang="en-GB" sz="3200" dirty="0" err="1">
                <a:solidFill>
                  <a:schemeClr val="bg1"/>
                </a:solidFill>
                <a:latin typeface="Letter-join No-Lead 40" panose="02000503000000020003" pitchFamily="50" charset="0"/>
              </a:rPr>
              <a:t>Pattrick</a:t>
            </a:r>
            <a:br>
              <a:rPr lang="en-GB" sz="3200" dirty="0">
                <a:solidFill>
                  <a:schemeClr val="bg1"/>
                </a:solidFill>
                <a:latin typeface="Letter-join No-Lead 40" panose="02000503000000020003" pitchFamily="50" charset="0"/>
              </a:rPr>
            </a:br>
            <a:r>
              <a:rPr lang="en-GB" sz="3200" dirty="0">
                <a:solidFill>
                  <a:schemeClr val="bg1"/>
                </a:solidFill>
                <a:latin typeface="Letter-join No-Lead 40" panose="02000503000000020003" pitchFamily="50" charset="0"/>
              </a:rPr>
              <a:t>- Mr </a:t>
            </a:r>
            <a:r>
              <a:rPr lang="en-GB" sz="3200" dirty="0" err="1">
                <a:solidFill>
                  <a:schemeClr val="bg1"/>
                </a:solidFill>
                <a:latin typeface="Letter-join No-Lead 40" panose="02000503000000020003" pitchFamily="50" charset="0"/>
              </a:rPr>
              <a:t>Doye</a:t>
            </a:r>
            <a:br>
              <a:rPr lang="en-GB" sz="3200" dirty="0">
                <a:solidFill>
                  <a:schemeClr val="bg1"/>
                </a:solidFill>
                <a:latin typeface="Letter-join No-Lead 40" panose="02000503000000020003" pitchFamily="50" charset="0"/>
              </a:rPr>
            </a:br>
            <a:r>
              <a:rPr lang="en-GB" sz="3200" dirty="0">
                <a:solidFill>
                  <a:schemeClr val="bg1"/>
                </a:solidFill>
                <a:latin typeface="Letter-join No-Lead 40" panose="02000503000000020003" pitchFamily="50" charset="0"/>
              </a:rPr>
              <a:t>- Mrs Radford</a:t>
            </a:r>
            <a:br>
              <a:rPr lang="en-GB" sz="3200" dirty="0">
                <a:solidFill>
                  <a:schemeClr val="bg1"/>
                </a:solidFill>
                <a:latin typeface="Letter-join No-Lead 40" panose="02000503000000020003" pitchFamily="50" charset="0"/>
              </a:rPr>
            </a:br>
            <a:r>
              <a:rPr lang="en-GB" sz="3200" dirty="0">
                <a:solidFill>
                  <a:schemeClr val="bg1"/>
                </a:solidFill>
                <a:latin typeface="Letter-join No-Lead 40" panose="02000503000000020003" pitchFamily="50" charset="0"/>
              </a:rPr>
              <a:t>- Mr Hawkins</a:t>
            </a:r>
            <a:br>
              <a:rPr lang="en-GB" sz="3200" dirty="0">
                <a:solidFill>
                  <a:schemeClr val="bg1"/>
                </a:solidFill>
                <a:latin typeface="Letter-join No-Lead 40" panose="02000503000000020003" pitchFamily="50" charset="0"/>
              </a:rPr>
            </a:br>
            <a:r>
              <a:rPr lang="en-GB" sz="3200" dirty="0">
                <a:solidFill>
                  <a:schemeClr val="bg1"/>
                </a:solidFill>
                <a:latin typeface="Letter-join No-Lead 40" panose="02000503000000020003" pitchFamily="50" charset="0"/>
              </a:rPr>
              <a:t>- Miss Payne</a:t>
            </a:r>
            <a:endParaRPr lang="en-GB" sz="3200" dirty="0">
              <a:solidFill>
                <a:schemeClr val="bg1"/>
              </a:solidFill>
            </a:endParaRPr>
          </a:p>
        </p:txBody>
      </p:sp>
      <p:pic>
        <p:nvPicPr>
          <p:cNvPr id="8" name="Picture 7">
            <a:extLst>
              <a:ext uri="{FF2B5EF4-FFF2-40B4-BE49-F238E27FC236}">
                <a16:creationId xmlns:a16="http://schemas.microsoft.com/office/drawing/2014/main" id="{0C69764D-76B2-D156-79CF-D58E5D6F6633}"/>
              </a:ext>
            </a:extLst>
          </p:cNvPr>
          <p:cNvPicPr>
            <a:picLocks noChangeAspect="1"/>
          </p:cNvPicPr>
          <p:nvPr/>
        </p:nvPicPr>
        <p:blipFill>
          <a:blip r:embed="rId2"/>
          <a:stretch>
            <a:fillRect/>
          </a:stretch>
        </p:blipFill>
        <p:spPr>
          <a:xfrm>
            <a:off x="4815636" y="284270"/>
            <a:ext cx="3695112" cy="5420071"/>
          </a:xfrm>
          <a:prstGeom prst="rect">
            <a:avLst/>
          </a:prstGeom>
        </p:spPr>
      </p:pic>
      <p:sp>
        <p:nvSpPr>
          <p:cNvPr id="9" name="Oval 8">
            <a:extLst>
              <a:ext uri="{FF2B5EF4-FFF2-40B4-BE49-F238E27FC236}">
                <a16:creationId xmlns:a16="http://schemas.microsoft.com/office/drawing/2014/main" id="{701D66FF-BA8A-2C94-DE19-B31E5996FFAB}"/>
              </a:ext>
            </a:extLst>
          </p:cNvPr>
          <p:cNvSpPr/>
          <p:nvPr/>
        </p:nvSpPr>
        <p:spPr>
          <a:xfrm>
            <a:off x="7999065" y="4421970"/>
            <a:ext cx="511684" cy="59191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1" name="Picture 10">
            <a:extLst>
              <a:ext uri="{FF2B5EF4-FFF2-40B4-BE49-F238E27FC236}">
                <a16:creationId xmlns:a16="http://schemas.microsoft.com/office/drawing/2014/main" id="{A3015814-28F6-8773-3ED4-71611C4E5AEF}"/>
              </a:ext>
            </a:extLst>
          </p:cNvPr>
          <p:cNvPicPr>
            <a:picLocks noChangeAspect="1"/>
          </p:cNvPicPr>
          <p:nvPr/>
        </p:nvPicPr>
        <p:blipFill>
          <a:blip r:embed="rId3"/>
          <a:stretch>
            <a:fillRect/>
          </a:stretch>
        </p:blipFill>
        <p:spPr>
          <a:xfrm>
            <a:off x="8132179" y="174508"/>
            <a:ext cx="3896032" cy="3384929"/>
          </a:xfrm>
          <a:prstGeom prst="rect">
            <a:avLst/>
          </a:prstGeom>
        </p:spPr>
      </p:pic>
    </p:spTree>
    <p:extLst>
      <p:ext uri="{BB962C8B-B14F-4D97-AF65-F5344CB8AC3E}">
        <p14:creationId xmlns:p14="http://schemas.microsoft.com/office/powerpoint/2010/main" val="159210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5"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a:spcBef>
                <a:spcPts val="0"/>
              </a:spcBef>
              <a:buNone/>
              <a:defRPr/>
            </a:pPr>
            <a:r>
              <a:rPr lang="en-GB" altLang="en-US" sz="3733" b="1" u="sng" dirty="0">
                <a:solidFill>
                  <a:srgbClr val="0569B3"/>
                </a:solidFill>
                <a:latin typeface="Letter-join No-Lead 40" panose="02000503000000020003" pitchFamily="50" charset="0"/>
                <a:cs typeface="Arial" panose="020B0604020202020204" pitchFamily="34" charset="0"/>
              </a:rPr>
              <a:t>Your centre</a:t>
            </a:r>
          </a:p>
          <a:p>
            <a:pPr marL="0" indent="0">
              <a:spcBef>
                <a:spcPts val="0"/>
              </a:spcBef>
              <a:buNone/>
              <a:defRPr/>
            </a:pPr>
            <a:endParaRPr lang="en-GB" altLang="en-US" sz="1867"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r>
              <a:rPr lang="en-GB" altLang="en-US" sz="1867" dirty="0">
                <a:solidFill>
                  <a:srgbClr val="48464F"/>
                </a:solidFill>
                <a:latin typeface="Letter-join No-Lead 40" panose="02000503000000020003" pitchFamily="50" charset="0"/>
                <a:cs typeface="Arial" panose="020B0604020202020204" pitchFamily="34" charset="0"/>
              </a:rPr>
              <a:t>A complete indoor and outdoor education facility set in the grounds of a former manor house in Ashford, Kent. One of our largest centres, Grosvenor Hall has 50 acres of adventure and recreational facilities.</a:t>
            </a:r>
          </a:p>
          <a:p>
            <a:pPr marL="0" indent="0">
              <a:spcBef>
                <a:spcPts val="0"/>
              </a:spcBef>
              <a:buNone/>
              <a:defRPr/>
            </a:pPr>
            <a:endParaRPr lang="en-GB" altLang="en-US" sz="1867"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r>
              <a:rPr lang="en-GB" altLang="en-US" sz="1867" dirty="0">
                <a:solidFill>
                  <a:srgbClr val="48464F"/>
                </a:solidFill>
                <a:latin typeface="Letter-join No-Lead 40" panose="02000503000000020003" pitchFamily="50" charset="0"/>
                <a:cs typeface="Arial" panose="020B0604020202020204" pitchFamily="34" charset="0"/>
              </a:rPr>
              <a:t>From the moment you enter the gates, you are immersed in the high-adrenaline excitement of the centre as you pass the adventure park and our lake that offers a high range of water activities such as canoeing and raft building! As you explore the centre our guests continue to discover everything Grosvenor Hall has to offer including a 25,000 sq. ft sports hall which caters for a wide range of indoor activities.</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rgbClr val="5BC5F2"/>
              </a:solidFill>
              <a:latin typeface="Arial" panose="020B0604020202020204" pitchFamily="34" charset="0"/>
              <a:cs typeface="Arial" panose="020B0604020202020204" pitchFamily="34" charset="0"/>
            </a:endParaRPr>
          </a:p>
        </p:txBody>
      </p:sp>
      <p:pic>
        <p:nvPicPr>
          <p:cNvPr id="5" name="Picture 4" descr="Chart, diagram&#10;&#10;Description automatically generated">
            <a:extLst>
              <a:ext uri="{FF2B5EF4-FFF2-40B4-BE49-F238E27FC236}">
                <a16:creationId xmlns:a16="http://schemas.microsoft.com/office/drawing/2014/main" id="{34F08BA0-9573-0B41-8B2D-38968D769A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1" y="988827"/>
            <a:ext cx="5832179" cy="3902149"/>
          </a:xfrm>
          <a:prstGeom prst="rect">
            <a:avLst/>
          </a:prstGeom>
        </p:spPr>
      </p:pic>
      <p:sp>
        <p:nvSpPr>
          <p:cNvPr id="2" name="Rectangle 1">
            <a:extLst>
              <a:ext uri="{FF2B5EF4-FFF2-40B4-BE49-F238E27FC236}">
                <a16:creationId xmlns:a16="http://schemas.microsoft.com/office/drawing/2014/main" id="{7C42BF42-D6C0-7A84-E25F-B5CB5B4ECAD1}"/>
              </a:ext>
            </a:extLst>
          </p:cNvPr>
          <p:cNvSpPr/>
          <p:nvPr/>
        </p:nvSpPr>
        <p:spPr>
          <a:xfrm>
            <a:off x="0" y="6209656"/>
            <a:ext cx="12192000" cy="64834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73073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7766F-9E56-6A4B-9C29-660A7E3A9F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751465"/>
            <a:ext cx="3040655" cy="4462048"/>
          </a:xfrm>
          <a:prstGeom prst="rect">
            <a:avLst/>
          </a:prstGeom>
        </p:spPr>
      </p:pic>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6" y="274309"/>
            <a:ext cx="4878009" cy="1143001"/>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Letter-join No-Lead 40" panose="02000503000000020003" pitchFamily="50" charset="0"/>
                <a:cs typeface="Arial" panose="020B0604020202020204" pitchFamily="34" charset="0"/>
              </a:rPr>
              <a:t>Highlights of</a:t>
            </a:r>
          </a:p>
          <a:p>
            <a:pPr marL="0" indent="0">
              <a:spcBef>
                <a:spcPts val="0"/>
              </a:spcBef>
              <a:buNone/>
              <a:defRPr/>
            </a:pPr>
            <a:r>
              <a:rPr lang="en-GB" altLang="en-US" b="1" dirty="0">
                <a:solidFill>
                  <a:srgbClr val="0569B3"/>
                </a:solidFill>
                <a:latin typeface="Letter-join No-Lead 40" panose="02000503000000020003" pitchFamily="50" charset="0"/>
                <a:cs typeface="Arial" panose="020B0604020202020204" pitchFamily="34" charset="0"/>
              </a:rPr>
              <a:t>Grosvenor Hall</a:t>
            </a:r>
            <a:endParaRPr lang="en-GB" altLang="en-US" sz="1600"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endParaRPr lang="en-GB" altLang="en-US" sz="1600" dirty="0">
              <a:solidFill>
                <a:srgbClr val="5BC5F2"/>
              </a:solidFill>
              <a:latin typeface="Letter-join No-Lead 40" panose="02000503000000020003" pitchFamily="50" charset="0"/>
              <a:cs typeface="Arial" panose="020B0604020202020204" pitchFamily="34" charset="0"/>
            </a:endParaRPr>
          </a:p>
        </p:txBody>
      </p:sp>
      <p:pic>
        <p:nvPicPr>
          <p:cNvPr id="5" name="Picture 4">
            <a:extLst>
              <a:ext uri="{FF2B5EF4-FFF2-40B4-BE49-F238E27FC236}">
                <a16:creationId xmlns:a16="http://schemas.microsoft.com/office/drawing/2014/main" id="{334F609D-2E68-DA46-B84B-863D6AE4CE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16906" y="229479"/>
            <a:ext cx="3082849" cy="1429604"/>
          </a:xfrm>
          <a:prstGeom prst="rect">
            <a:avLst/>
          </a:prstGeom>
        </p:spPr>
      </p:pic>
      <p:pic>
        <p:nvPicPr>
          <p:cNvPr id="10" name="Picture 9">
            <a:extLst>
              <a:ext uri="{FF2B5EF4-FFF2-40B4-BE49-F238E27FC236}">
                <a16:creationId xmlns:a16="http://schemas.microsoft.com/office/drawing/2014/main" id="{E7695296-0801-CC4D-9A22-B1199DB05B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13461" y="76924"/>
            <a:ext cx="3082847" cy="1641491"/>
          </a:xfrm>
          <a:prstGeom prst="rect">
            <a:avLst/>
          </a:prstGeom>
        </p:spPr>
      </p:pic>
      <p:pic>
        <p:nvPicPr>
          <p:cNvPr id="12" name="Picture 11">
            <a:extLst>
              <a:ext uri="{FF2B5EF4-FFF2-40B4-BE49-F238E27FC236}">
                <a16:creationId xmlns:a16="http://schemas.microsoft.com/office/drawing/2014/main" id="{55F935F9-4AB5-374C-97C3-AD75056EE0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55346" y="1751465"/>
            <a:ext cx="3040655" cy="4462048"/>
          </a:xfrm>
          <a:prstGeom prst="rect">
            <a:avLst/>
          </a:prstGeom>
        </p:spPr>
      </p:pic>
      <p:pic>
        <p:nvPicPr>
          <p:cNvPr id="13" name="Picture 12">
            <a:extLst>
              <a:ext uri="{FF2B5EF4-FFF2-40B4-BE49-F238E27FC236}">
                <a16:creationId xmlns:a16="http://schemas.microsoft.com/office/drawing/2014/main" id="{D8661254-700A-C74C-BCD0-51AB6C1C70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10691" y="1751465"/>
            <a:ext cx="3040655" cy="4462048"/>
          </a:xfrm>
          <a:prstGeom prst="rect">
            <a:avLst/>
          </a:prstGeom>
        </p:spPr>
      </p:pic>
      <p:pic>
        <p:nvPicPr>
          <p:cNvPr id="14" name="Picture 13">
            <a:extLst>
              <a:ext uri="{FF2B5EF4-FFF2-40B4-BE49-F238E27FC236}">
                <a16:creationId xmlns:a16="http://schemas.microsoft.com/office/drawing/2014/main" id="{15BA9A52-003F-FC40-A94E-28254CBE8A9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166037" y="1751465"/>
            <a:ext cx="3040655" cy="4462048"/>
          </a:xfrm>
          <a:prstGeom prst="rect">
            <a:avLst/>
          </a:prstGeom>
        </p:spPr>
      </p:pic>
      <p:sp>
        <p:nvSpPr>
          <p:cNvPr id="2" name="Rectangle 1">
            <a:extLst>
              <a:ext uri="{FF2B5EF4-FFF2-40B4-BE49-F238E27FC236}">
                <a16:creationId xmlns:a16="http://schemas.microsoft.com/office/drawing/2014/main" id="{3E3795CF-6B91-7463-AB3E-2CA50578560A}"/>
              </a:ext>
            </a:extLst>
          </p:cNvPr>
          <p:cNvSpPr/>
          <p:nvPr/>
        </p:nvSpPr>
        <p:spPr>
          <a:xfrm>
            <a:off x="0" y="6209656"/>
            <a:ext cx="12192000" cy="64834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96676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7766F-9E56-6A4B-9C29-660A7E3A9FC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1751465"/>
            <a:ext cx="3040655" cy="4462048"/>
          </a:xfrm>
          <a:prstGeom prst="rect">
            <a:avLst/>
          </a:prstGeom>
        </p:spPr>
      </p:pic>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5" y="274309"/>
            <a:ext cx="5445888" cy="1143001"/>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Letter-join No-Lead 40" panose="02000503000000020003" pitchFamily="50" charset="0"/>
                <a:cs typeface="Arial" panose="020B0604020202020204" pitchFamily="34" charset="0"/>
              </a:rPr>
              <a:t>Highlights of</a:t>
            </a:r>
          </a:p>
          <a:p>
            <a:pPr marL="0" indent="0">
              <a:spcBef>
                <a:spcPts val="0"/>
              </a:spcBef>
              <a:buNone/>
              <a:defRPr/>
            </a:pPr>
            <a:r>
              <a:rPr lang="en-GB" altLang="en-US" b="1" dirty="0">
                <a:solidFill>
                  <a:srgbClr val="0569B3"/>
                </a:solidFill>
                <a:latin typeface="Letter-join No-Lead 40" panose="02000503000000020003" pitchFamily="50" charset="0"/>
                <a:cs typeface="Arial" panose="020B0604020202020204" pitchFamily="34" charset="0"/>
              </a:rPr>
              <a:t>Grosvenor Hall</a:t>
            </a:r>
            <a:endParaRPr lang="en-GB" altLang="en-US" sz="1600"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endParaRPr lang="en-GB" altLang="en-US" sz="1600" dirty="0">
              <a:solidFill>
                <a:srgbClr val="5BC5F2"/>
              </a:solidFill>
              <a:latin typeface="Letter-join No-Lead 40" panose="02000503000000020003" pitchFamily="50" charset="0"/>
              <a:cs typeface="Arial" panose="020B0604020202020204" pitchFamily="34" charset="0"/>
            </a:endParaRPr>
          </a:p>
        </p:txBody>
      </p:sp>
      <p:pic>
        <p:nvPicPr>
          <p:cNvPr id="10" name="Picture 9">
            <a:extLst>
              <a:ext uri="{FF2B5EF4-FFF2-40B4-BE49-F238E27FC236}">
                <a16:creationId xmlns:a16="http://schemas.microsoft.com/office/drawing/2014/main" id="{E7695296-0801-CC4D-9A22-B1199DB05B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99888" y="65907"/>
            <a:ext cx="1496419" cy="1641491"/>
          </a:xfrm>
          <a:prstGeom prst="rect">
            <a:avLst/>
          </a:prstGeom>
        </p:spPr>
      </p:pic>
      <p:pic>
        <p:nvPicPr>
          <p:cNvPr id="12" name="Picture 11">
            <a:extLst>
              <a:ext uri="{FF2B5EF4-FFF2-40B4-BE49-F238E27FC236}">
                <a16:creationId xmlns:a16="http://schemas.microsoft.com/office/drawing/2014/main" id="{55F935F9-4AB5-374C-97C3-AD75056EE0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55346" y="1751465"/>
            <a:ext cx="3040655" cy="4462048"/>
          </a:xfrm>
          <a:prstGeom prst="rect">
            <a:avLst/>
          </a:prstGeom>
        </p:spPr>
      </p:pic>
      <p:pic>
        <p:nvPicPr>
          <p:cNvPr id="13" name="Picture 12">
            <a:extLst>
              <a:ext uri="{FF2B5EF4-FFF2-40B4-BE49-F238E27FC236}">
                <a16:creationId xmlns:a16="http://schemas.microsoft.com/office/drawing/2014/main" id="{D8661254-700A-C74C-BCD0-51AB6C1C70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10691" y="1751465"/>
            <a:ext cx="3040655" cy="4462048"/>
          </a:xfrm>
          <a:prstGeom prst="rect">
            <a:avLst/>
          </a:prstGeom>
        </p:spPr>
      </p:pic>
      <p:pic>
        <p:nvPicPr>
          <p:cNvPr id="14" name="Picture 13">
            <a:extLst>
              <a:ext uri="{FF2B5EF4-FFF2-40B4-BE49-F238E27FC236}">
                <a16:creationId xmlns:a16="http://schemas.microsoft.com/office/drawing/2014/main" id="{15BA9A52-003F-FC40-A94E-28254CBE8A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66037" y="1751465"/>
            <a:ext cx="3040655" cy="4462048"/>
          </a:xfrm>
          <a:prstGeom prst="rect">
            <a:avLst/>
          </a:prstGeom>
        </p:spPr>
      </p:pic>
      <p:pic>
        <p:nvPicPr>
          <p:cNvPr id="11" name="Picture 10">
            <a:extLst>
              <a:ext uri="{FF2B5EF4-FFF2-40B4-BE49-F238E27FC236}">
                <a16:creationId xmlns:a16="http://schemas.microsoft.com/office/drawing/2014/main" id="{5FADC0DE-E982-B140-8B62-A75778FADF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27077" y="232849"/>
            <a:ext cx="1564395" cy="1397649"/>
          </a:xfrm>
          <a:prstGeom prst="rect">
            <a:avLst/>
          </a:prstGeom>
        </p:spPr>
      </p:pic>
      <p:pic>
        <p:nvPicPr>
          <p:cNvPr id="15" name="Picture 14">
            <a:extLst>
              <a:ext uri="{FF2B5EF4-FFF2-40B4-BE49-F238E27FC236}">
                <a16:creationId xmlns:a16="http://schemas.microsoft.com/office/drawing/2014/main" id="{2E08B57C-E11C-8044-932A-FFE8F71DE72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03337" y="229479"/>
            <a:ext cx="3040655" cy="1429604"/>
          </a:xfrm>
          <a:prstGeom prst="rect">
            <a:avLst/>
          </a:prstGeom>
        </p:spPr>
      </p:pic>
      <p:sp>
        <p:nvSpPr>
          <p:cNvPr id="2" name="Rectangle 1">
            <a:extLst>
              <a:ext uri="{FF2B5EF4-FFF2-40B4-BE49-F238E27FC236}">
                <a16:creationId xmlns:a16="http://schemas.microsoft.com/office/drawing/2014/main" id="{0B7AB267-3F05-CE2C-BC2B-2144815C0E51}"/>
              </a:ext>
            </a:extLst>
          </p:cNvPr>
          <p:cNvSpPr/>
          <p:nvPr/>
        </p:nvSpPr>
        <p:spPr>
          <a:xfrm>
            <a:off x="0" y="6209656"/>
            <a:ext cx="12192000" cy="64834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99038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7766F-9E56-6A4B-9C29-660A7E3A9F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751465"/>
            <a:ext cx="3040655" cy="4462048"/>
          </a:xfrm>
          <a:prstGeom prst="rect">
            <a:avLst/>
          </a:prstGeom>
        </p:spPr>
      </p:pic>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5" y="274309"/>
            <a:ext cx="5445888" cy="1143001"/>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Letter-join No-Lead 40" panose="02000503000000020003" pitchFamily="50" charset="0"/>
                <a:cs typeface="Arial" panose="020B0604020202020204" pitchFamily="34" charset="0"/>
              </a:rPr>
              <a:t>Highlights of</a:t>
            </a:r>
          </a:p>
          <a:p>
            <a:pPr marL="0" indent="0">
              <a:spcBef>
                <a:spcPts val="0"/>
              </a:spcBef>
              <a:buNone/>
              <a:defRPr/>
            </a:pPr>
            <a:r>
              <a:rPr lang="en-GB" altLang="en-US" b="1" dirty="0">
                <a:solidFill>
                  <a:srgbClr val="0569B3"/>
                </a:solidFill>
                <a:latin typeface="Letter-join No-Lead 40" panose="02000503000000020003" pitchFamily="50" charset="0"/>
                <a:cs typeface="Arial" panose="020B0604020202020204" pitchFamily="34" charset="0"/>
              </a:rPr>
              <a:t>Grosvenor Hall</a:t>
            </a:r>
            <a:endParaRPr lang="en-GB" altLang="en-US" sz="1600" dirty="0">
              <a:solidFill>
                <a:srgbClr val="48464F"/>
              </a:solidFill>
              <a:latin typeface="Letter-join No-Lead 40" panose="02000503000000020003" pitchFamily="50" charset="0"/>
              <a:cs typeface="Arial" panose="020B0604020202020204" pitchFamily="34" charset="0"/>
            </a:endParaRPr>
          </a:p>
          <a:p>
            <a:pPr marL="0" indent="0">
              <a:spcBef>
                <a:spcPts val="0"/>
              </a:spcBef>
              <a:buNone/>
              <a:defRPr/>
            </a:pPr>
            <a:endParaRPr lang="en-GB" altLang="en-US" sz="1600" dirty="0">
              <a:solidFill>
                <a:srgbClr val="5BC5F2"/>
              </a:solidFill>
              <a:latin typeface="Letter-join No-Lead 40" panose="02000503000000020003" pitchFamily="50" charset="0"/>
              <a:cs typeface="Arial" panose="020B0604020202020204" pitchFamily="34" charset="0"/>
            </a:endParaRPr>
          </a:p>
        </p:txBody>
      </p:sp>
      <p:pic>
        <p:nvPicPr>
          <p:cNvPr id="10" name="Picture 9">
            <a:extLst>
              <a:ext uri="{FF2B5EF4-FFF2-40B4-BE49-F238E27FC236}">
                <a16:creationId xmlns:a16="http://schemas.microsoft.com/office/drawing/2014/main" id="{E7695296-0801-CC4D-9A22-B1199DB05B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10530" y="79467"/>
            <a:ext cx="3040655" cy="1641491"/>
          </a:xfrm>
          <a:prstGeom prst="rect">
            <a:avLst/>
          </a:prstGeom>
        </p:spPr>
      </p:pic>
      <p:pic>
        <p:nvPicPr>
          <p:cNvPr id="12" name="Picture 11">
            <a:extLst>
              <a:ext uri="{FF2B5EF4-FFF2-40B4-BE49-F238E27FC236}">
                <a16:creationId xmlns:a16="http://schemas.microsoft.com/office/drawing/2014/main" id="{55F935F9-4AB5-374C-97C3-AD75056EE01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055346" y="1751465"/>
            <a:ext cx="3040655" cy="4462048"/>
          </a:xfrm>
          <a:prstGeom prst="rect">
            <a:avLst/>
          </a:prstGeom>
        </p:spPr>
      </p:pic>
      <p:pic>
        <p:nvPicPr>
          <p:cNvPr id="13" name="Picture 12">
            <a:extLst>
              <a:ext uri="{FF2B5EF4-FFF2-40B4-BE49-F238E27FC236}">
                <a16:creationId xmlns:a16="http://schemas.microsoft.com/office/drawing/2014/main" id="{D8661254-700A-C74C-BCD0-51AB6C1C70C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110691" y="1751465"/>
            <a:ext cx="3040655" cy="4462048"/>
          </a:xfrm>
          <a:prstGeom prst="rect">
            <a:avLst/>
          </a:prstGeom>
        </p:spPr>
      </p:pic>
      <p:pic>
        <p:nvPicPr>
          <p:cNvPr id="14" name="Picture 13">
            <a:extLst>
              <a:ext uri="{FF2B5EF4-FFF2-40B4-BE49-F238E27FC236}">
                <a16:creationId xmlns:a16="http://schemas.microsoft.com/office/drawing/2014/main" id="{15BA9A52-003F-FC40-A94E-28254CBE8A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66037" y="1751465"/>
            <a:ext cx="3040655" cy="4462048"/>
          </a:xfrm>
          <a:prstGeom prst="rect">
            <a:avLst/>
          </a:prstGeom>
        </p:spPr>
      </p:pic>
      <p:pic>
        <p:nvPicPr>
          <p:cNvPr id="15" name="Picture 14">
            <a:extLst>
              <a:ext uri="{FF2B5EF4-FFF2-40B4-BE49-F238E27FC236}">
                <a16:creationId xmlns:a16="http://schemas.microsoft.com/office/drawing/2014/main" id="{2E08B57C-E11C-8044-932A-FFE8F71DE72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69195" y="229479"/>
            <a:ext cx="1496419" cy="1429604"/>
          </a:xfrm>
          <a:prstGeom prst="rect">
            <a:avLst/>
          </a:prstGeom>
        </p:spPr>
      </p:pic>
      <p:pic>
        <p:nvPicPr>
          <p:cNvPr id="16" name="Picture 15">
            <a:extLst>
              <a:ext uri="{FF2B5EF4-FFF2-40B4-BE49-F238E27FC236}">
                <a16:creationId xmlns:a16="http://schemas.microsoft.com/office/drawing/2014/main" id="{26B93375-CCDB-B34E-9FEE-1770A617552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379465" y="232849"/>
            <a:ext cx="1564395" cy="1397649"/>
          </a:xfrm>
          <a:prstGeom prst="rect">
            <a:avLst/>
          </a:prstGeom>
        </p:spPr>
      </p:pic>
      <p:sp>
        <p:nvSpPr>
          <p:cNvPr id="2" name="Rectangle 1">
            <a:extLst>
              <a:ext uri="{FF2B5EF4-FFF2-40B4-BE49-F238E27FC236}">
                <a16:creationId xmlns:a16="http://schemas.microsoft.com/office/drawing/2014/main" id="{515D2E67-DF6E-D602-33CE-12F682A822E1}"/>
              </a:ext>
            </a:extLst>
          </p:cNvPr>
          <p:cNvSpPr/>
          <p:nvPr/>
        </p:nvSpPr>
        <p:spPr>
          <a:xfrm>
            <a:off x="0" y="6209656"/>
            <a:ext cx="12192000" cy="64834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96358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612B57-EC82-4BB3-B7B3-12808D8EA0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3" name="Picture 2">
            <a:extLst>
              <a:ext uri="{FF2B5EF4-FFF2-40B4-BE49-F238E27FC236}">
                <a16:creationId xmlns:a16="http://schemas.microsoft.com/office/drawing/2014/main" id="{2A65E01C-13EE-6EC4-2D1A-FBFF6F98EA8D}"/>
              </a:ext>
            </a:extLst>
          </p:cNvPr>
          <p:cNvPicPr>
            <a:picLocks noChangeAspect="1"/>
          </p:cNvPicPr>
          <p:nvPr/>
        </p:nvPicPr>
        <p:blipFill>
          <a:blip r:embed="rId2"/>
          <a:stretch>
            <a:fillRect/>
          </a:stretch>
        </p:blipFill>
        <p:spPr>
          <a:xfrm>
            <a:off x="3260457" y="0"/>
            <a:ext cx="4637868" cy="6858000"/>
          </a:xfrm>
          <a:prstGeom prst="rect">
            <a:avLst/>
          </a:prstGeom>
        </p:spPr>
      </p:pic>
    </p:spTree>
    <p:extLst>
      <p:ext uri="{BB962C8B-B14F-4D97-AF65-F5344CB8AC3E}">
        <p14:creationId xmlns:p14="http://schemas.microsoft.com/office/powerpoint/2010/main" val="271835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DF8387-2F9E-F0F5-1F2E-2BC84016E86E}"/>
              </a:ext>
            </a:extLst>
          </p:cNvPr>
          <p:cNvSpPr/>
          <p:nvPr/>
        </p:nvSpPr>
        <p:spPr>
          <a:xfrm>
            <a:off x="10435527" y="6292672"/>
            <a:ext cx="1653152" cy="52888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7" name="Picture 6">
            <a:extLst>
              <a:ext uri="{FF2B5EF4-FFF2-40B4-BE49-F238E27FC236}">
                <a16:creationId xmlns:a16="http://schemas.microsoft.com/office/drawing/2014/main" id="{C5DB9BD2-568F-5CEF-9E4F-78AC61A321ED}"/>
              </a:ext>
            </a:extLst>
          </p:cNvPr>
          <p:cNvPicPr>
            <a:picLocks noChangeAspect="1"/>
          </p:cNvPicPr>
          <p:nvPr/>
        </p:nvPicPr>
        <p:blipFill>
          <a:blip r:embed="rId2"/>
          <a:stretch>
            <a:fillRect/>
          </a:stretch>
        </p:blipFill>
        <p:spPr>
          <a:xfrm>
            <a:off x="103322" y="0"/>
            <a:ext cx="4600605" cy="6873845"/>
          </a:xfrm>
          <a:prstGeom prst="rect">
            <a:avLst/>
          </a:prstGeom>
        </p:spPr>
      </p:pic>
      <p:pic>
        <p:nvPicPr>
          <p:cNvPr id="9" name="Picture 8">
            <a:extLst>
              <a:ext uri="{FF2B5EF4-FFF2-40B4-BE49-F238E27FC236}">
                <a16:creationId xmlns:a16="http://schemas.microsoft.com/office/drawing/2014/main" id="{BE90EE65-A915-9ADF-AF73-CF2480512D8B}"/>
              </a:ext>
            </a:extLst>
          </p:cNvPr>
          <p:cNvPicPr>
            <a:picLocks noChangeAspect="1"/>
          </p:cNvPicPr>
          <p:nvPr/>
        </p:nvPicPr>
        <p:blipFill>
          <a:blip r:embed="rId3"/>
          <a:stretch>
            <a:fillRect/>
          </a:stretch>
        </p:blipFill>
        <p:spPr>
          <a:xfrm>
            <a:off x="5295767" y="-1"/>
            <a:ext cx="5702301" cy="7258017"/>
          </a:xfrm>
          <a:prstGeom prst="rect">
            <a:avLst/>
          </a:prstGeom>
        </p:spPr>
      </p:pic>
      <p:sp>
        <p:nvSpPr>
          <p:cNvPr id="6" name="Rectangle 5">
            <a:extLst>
              <a:ext uri="{FF2B5EF4-FFF2-40B4-BE49-F238E27FC236}">
                <a16:creationId xmlns:a16="http://schemas.microsoft.com/office/drawing/2014/main" id="{4F5D251E-0BF0-4570-B798-8C7DD43BFC03}"/>
              </a:ext>
            </a:extLst>
          </p:cNvPr>
          <p:cNvSpPr/>
          <p:nvPr/>
        </p:nvSpPr>
        <p:spPr>
          <a:xfrm>
            <a:off x="3156236" y="3003194"/>
            <a:ext cx="1547691" cy="995401"/>
          </a:xfrm>
          <a:prstGeom prst="rect">
            <a:avLst/>
          </a:prstGeom>
        </p:spPr>
        <p:txBody>
          <a:bodyPr wrap="square">
            <a:spAutoFit/>
          </a:bodyPr>
          <a:lstStyle/>
          <a:p>
            <a:r>
              <a:rPr lang="en-GB" sz="1467" dirty="0">
                <a:highlight>
                  <a:srgbClr val="FFFF00"/>
                </a:highlight>
              </a:rPr>
              <a:t>*Please note that most activities require long sleeves</a:t>
            </a:r>
            <a:r>
              <a:rPr lang="en-GB" sz="933" dirty="0">
                <a:highlight>
                  <a:srgbClr val="FFFF00"/>
                </a:highlight>
              </a:rPr>
              <a:t>.</a:t>
            </a:r>
          </a:p>
        </p:txBody>
      </p:sp>
    </p:spTree>
    <p:extLst>
      <p:ext uri="{BB962C8B-B14F-4D97-AF65-F5344CB8AC3E}">
        <p14:creationId xmlns:p14="http://schemas.microsoft.com/office/powerpoint/2010/main" val="4192855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479</Words>
  <Application>Microsoft Office PowerPoint</Application>
  <PresentationFormat>Widescreen</PresentationFormat>
  <Paragraphs>60</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Arial Bold</vt:lpstr>
      <vt:lpstr>Letter-join No-Lead 40</vt:lpstr>
      <vt:lpstr>Nunito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Roberts</dc:creator>
  <cp:lastModifiedBy>Laura Roberts</cp:lastModifiedBy>
  <cp:revision>1</cp:revision>
  <dcterms:created xsi:type="dcterms:W3CDTF">2026-03-20T12:28:40Z</dcterms:created>
  <dcterms:modified xsi:type="dcterms:W3CDTF">2026-03-20T12:29:03Z</dcterms:modified>
</cp:coreProperties>
</file>